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"/>
  </p:notesMasterIdLst>
  <p:sldIdLst>
    <p:sldId id="281" r:id="rId2"/>
  </p:sldIdLst>
  <p:sldSz cx="9144000" cy="6858000" type="screen4x3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3" autoAdjust="0"/>
    <p:restoredTop sz="83023" autoAdjust="0"/>
  </p:normalViewPr>
  <p:slideViewPr>
    <p:cSldViewPr snapToGrid="0">
      <p:cViewPr varScale="1">
        <p:scale>
          <a:sx n="95" d="100"/>
          <a:sy n="95" d="100"/>
        </p:scale>
        <p:origin x="205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076970601302443E-2"/>
          <c:y val="0"/>
          <c:w val="0.96923029398697558"/>
          <c:h val="0.6312314418940380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explosion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E5C-41D8-B751-3D941302D110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E5C-41D8-B751-3D941302D110}"/>
              </c:ext>
            </c:extLst>
          </c:dPt>
          <c:dPt>
            <c:idx val="2"/>
            <c:bubble3D val="0"/>
            <c:spPr>
              <a:solidFill>
                <a:srgbClr val="0070C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E5C-41D8-B751-3D941302D110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E5C-41D8-B751-3D941302D110}"/>
              </c:ext>
            </c:extLst>
          </c:dPt>
          <c:dPt>
            <c:idx val="4"/>
            <c:bubble3D val="0"/>
            <c:spPr>
              <a:solidFill>
                <a:srgbClr val="7030A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5E5C-41D8-B751-3D941302D110}"/>
              </c:ext>
            </c:extLst>
          </c:dPt>
          <c:dPt>
            <c:idx val="5"/>
            <c:bubble3D val="0"/>
            <c:spPr>
              <a:solidFill>
                <a:srgbClr val="00B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5E5C-41D8-B751-3D941302D110}"/>
              </c:ext>
            </c:extLst>
          </c:dPt>
          <c:dPt>
            <c:idx val="6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5E5C-41D8-B751-3D941302D110}"/>
              </c:ext>
            </c:extLst>
          </c:dPt>
          <c:cat>
            <c:strRef>
              <c:f>Лист1!$A$2:$A$8</c:f>
              <c:strCache>
                <c:ptCount val="7"/>
                <c:pt idx="0">
                  <c:v>Реконст ПС, ВЛ, КТП.</c:v>
                </c:pt>
                <c:pt idx="1">
                  <c:v>Приборы</c:v>
                </c:pt>
                <c:pt idx="2">
                  <c:v>Проек.-изыскат.работы</c:v>
                </c:pt>
                <c:pt idx="3">
                  <c:v>Строит.гаража для спец.</c:v>
                </c:pt>
                <c:pt idx="4">
                  <c:v>Автотранспорт</c:v>
                </c:pt>
                <c:pt idx="5">
                  <c:v>Ремонт помещений подрядным способом</c:v>
                </c:pt>
                <c:pt idx="6">
                  <c:v>Кап.рм.асфаль.-бет. Покрытия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84.34</c:v>
                </c:pt>
                <c:pt idx="1">
                  <c:v>0.18</c:v>
                </c:pt>
                <c:pt idx="2">
                  <c:v>1.25</c:v>
                </c:pt>
                <c:pt idx="3">
                  <c:v>3.14</c:v>
                </c:pt>
                <c:pt idx="4">
                  <c:v>6.78</c:v>
                </c:pt>
                <c:pt idx="5">
                  <c:v>1.86</c:v>
                </c:pt>
                <c:pt idx="6">
                  <c:v>2.4300000000000002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5E5C-41D8-B751-3D941302D1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9516364425979927E-2"/>
          <c:y val="0.6236464935188708"/>
          <c:w val="0.91715199700883299"/>
          <c:h val="0.317432569773791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K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KZ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0.12279</cdr:x>
      <cdr:y>0.14934</cdr:y>
    </cdr:from>
    <cdr:to>
      <cdr:x>0.14929</cdr:x>
      <cdr:y>0.17356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id="{5B5E14FE-4316-4304-898A-1BA2714498ED}"/>
            </a:ext>
          </a:extLst>
        </cdr:cNvPr>
        <cdr:cNvCxnSpPr/>
      </cdr:nvCxnSpPr>
      <cdr:spPr>
        <a:xfrm xmlns:a="http://schemas.openxmlformats.org/drawingml/2006/main" flipH="1" flipV="1">
          <a:off x="405446" y="764670"/>
          <a:ext cx="87502" cy="124016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0.115</cdr:y>
    </cdr:from>
    <cdr:to>
      <cdr:x>0.18653</cdr:x>
      <cdr:y>0.16308</cdr:y>
    </cdr:to>
    <cdr:sp macro="" textlink="">
      <cdr:nvSpPr>
        <cdr:cNvPr id="4" name="TextBox 5">
          <a:extLst xmlns:a="http://schemas.openxmlformats.org/drawingml/2006/main">
            <a:ext uri="{FF2B5EF4-FFF2-40B4-BE49-F238E27FC236}">
              <a16:creationId xmlns:a16="http://schemas.microsoft.com/office/drawing/2014/main" id="{03637399-F8ED-4C50-B272-A69BF21CD71A}"/>
            </a:ext>
          </a:extLst>
        </cdr:cNvPr>
        <cdr:cNvSpPr txBox="1"/>
      </cdr:nvSpPr>
      <cdr:spPr>
        <a:xfrm xmlns:a="http://schemas.openxmlformats.org/drawingml/2006/main">
          <a:off x="-5842051" y="588824"/>
          <a:ext cx="615899" cy="24618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KZ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 b="1" i="0" u="none" strike="noStrike" kern="1200" baseline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r>
            <a:rPr lang="ru-RU" dirty="0"/>
            <a:t>0,18%</a:t>
          </a:r>
          <a:endParaRPr lang="en-US" dirty="0"/>
        </a:p>
      </cdr:txBody>
    </cdr:sp>
  </cdr:relSizeAnchor>
  <cdr:relSizeAnchor xmlns:cdr="http://schemas.openxmlformats.org/drawingml/2006/chartDrawing">
    <cdr:from>
      <cdr:x>0</cdr:x>
      <cdr:y>0.08099</cdr:y>
    </cdr:from>
    <cdr:to>
      <cdr:x>0.20075</cdr:x>
      <cdr:y>0.13006</cdr:y>
    </cdr:to>
    <cdr:sp macro="" textlink="">
      <cdr:nvSpPr>
        <cdr:cNvPr id="5" name="TextBox 5">
          <a:extLst xmlns:a="http://schemas.openxmlformats.org/drawingml/2006/main">
            <a:ext uri="{FF2B5EF4-FFF2-40B4-BE49-F238E27FC236}">
              <a16:creationId xmlns:a16="http://schemas.microsoft.com/office/drawing/2014/main" id="{03637399-F8ED-4C50-B272-A69BF21CD71A}"/>
            </a:ext>
          </a:extLst>
        </cdr:cNvPr>
        <cdr:cNvSpPr txBox="1"/>
      </cdr:nvSpPr>
      <cdr:spPr>
        <a:xfrm xmlns:a="http://schemas.openxmlformats.org/drawingml/2006/main">
          <a:off x="-5842051" y="414702"/>
          <a:ext cx="662866" cy="251258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KZ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 b="1" i="0" u="none" strike="noStrike" kern="1200" baseline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r>
            <a:rPr lang="ru-RU" dirty="0"/>
            <a:t>1,25%</a:t>
          </a:r>
          <a:endParaRPr lang="en-US" dirty="0"/>
        </a:p>
      </cdr:txBody>
    </cdr:sp>
  </cdr:relSizeAnchor>
  <cdr:relSizeAnchor xmlns:cdr="http://schemas.openxmlformats.org/drawingml/2006/chartDrawing">
    <cdr:from>
      <cdr:x>0.19446</cdr:x>
      <cdr:y>0.06009</cdr:y>
    </cdr:from>
    <cdr:to>
      <cdr:x>0.39521</cdr:x>
      <cdr:y>0.10917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03637399-F8ED-4C50-B272-A69BF21CD71A}"/>
            </a:ext>
          </a:extLst>
        </cdr:cNvPr>
        <cdr:cNvSpPr txBox="1"/>
      </cdr:nvSpPr>
      <cdr:spPr>
        <a:xfrm xmlns:a="http://schemas.openxmlformats.org/drawingml/2006/main">
          <a:off x="651398" y="308393"/>
          <a:ext cx="672484" cy="25183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KZ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 b="1" i="0" u="none" strike="noStrike" kern="1200" baseline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r>
            <a:rPr lang="ru-RU" dirty="0"/>
            <a:t>6,78%</a:t>
          </a:r>
          <a:endParaRPr lang="en-US" dirty="0"/>
        </a:p>
      </cdr:txBody>
    </cdr:sp>
  </cdr:relSizeAnchor>
  <cdr:relSizeAnchor xmlns:cdr="http://schemas.openxmlformats.org/drawingml/2006/chartDrawing">
    <cdr:from>
      <cdr:x>0.14943</cdr:x>
      <cdr:y>0.12212</cdr:y>
    </cdr:from>
    <cdr:to>
      <cdr:x>0.18653</cdr:x>
      <cdr:y>0.17662</cdr:y>
    </cdr:to>
    <cdr:cxnSp macro="">
      <cdr:nvCxnSpPr>
        <cdr:cNvPr id="8" name="Прямая со стрелкой 7">
          <a:extLst xmlns:a="http://schemas.openxmlformats.org/drawingml/2006/main">
            <a:ext uri="{FF2B5EF4-FFF2-40B4-BE49-F238E27FC236}">
              <a16:creationId xmlns:a16="http://schemas.microsoft.com/office/drawing/2014/main" id="{E62D7DA9-8F71-4DFA-9F5B-FE4623297BFA}"/>
            </a:ext>
          </a:extLst>
        </cdr:cNvPr>
        <cdr:cNvCxnSpPr/>
      </cdr:nvCxnSpPr>
      <cdr:spPr>
        <a:xfrm xmlns:a="http://schemas.openxmlformats.org/drawingml/2006/main" flipH="1" flipV="1">
          <a:off x="493411" y="625304"/>
          <a:ext cx="122488" cy="279048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0.16135</cdr:x>
      <cdr:y>0.07346</cdr:y>
    </cdr:from>
    <cdr:to>
      <cdr:x>0.21171</cdr:x>
      <cdr:y>0.15649</cdr:y>
    </cdr:to>
    <cdr:cxnSp macro="">
      <cdr:nvCxnSpPr>
        <cdr:cNvPr id="10" name="Прямая со стрелкой 9">
          <a:extLst xmlns:a="http://schemas.openxmlformats.org/drawingml/2006/main">
            <a:ext uri="{FF2B5EF4-FFF2-40B4-BE49-F238E27FC236}">
              <a16:creationId xmlns:a16="http://schemas.microsoft.com/office/drawing/2014/main" id="{4BC0285D-F452-4409-A692-FF16CA97323D}"/>
            </a:ext>
          </a:extLst>
        </cdr:cNvPr>
        <cdr:cNvCxnSpPr/>
      </cdr:nvCxnSpPr>
      <cdr:spPr>
        <a:xfrm xmlns:a="http://schemas.openxmlformats.org/drawingml/2006/main" flipH="1" flipV="1">
          <a:off x="532756" y="376146"/>
          <a:ext cx="166286" cy="425147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0.06758</cdr:x>
      <cdr:y>0.03619</cdr:y>
    </cdr:from>
    <cdr:to>
      <cdr:x>0.26833</cdr:x>
      <cdr:y>0.08527</cdr:y>
    </cdr:to>
    <cdr:sp macro="" textlink="">
      <cdr:nvSpPr>
        <cdr:cNvPr id="11" name="TextBox 5">
          <a:extLst xmlns:a="http://schemas.openxmlformats.org/drawingml/2006/main">
            <a:ext uri="{FF2B5EF4-FFF2-40B4-BE49-F238E27FC236}">
              <a16:creationId xmlns:a16="http://schemas.microsoft.com/office/drawing/2014/main" id="{03637399-F8ED-4C50-B272-A69BF21CD71A}"/>
            </a:ext>
          </a:extLst>
        </cdr:cNvPr>
        <cdr:cNvSpPr txBox="1"/>
      </cdr:nvSpPr>
      <cdr:spPr>
        <a:xfrm xmlns:a="http://schemas.openxmlformats.org/drawingml/2006/main">
          <a:off x="226380" y="185737"/>
          <a:ext cx="672484" cy="25183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KZ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 b="1" i="0" u="none" strike="noStrike" kern="1200" baseline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r>
            <a:rPr lang="ru-RU" dirty="0"/>
            <a:t>3,14%</a:t>
          </a:r>
          <a:endParaRPr lang="en-US" dirty="0"/>
        </a:p>
      </cdr:txBody>
    </cdr:sp>
  </cdr:relSizeAnchor>
  <cdr:relSizeAnchor xmlns:cdr="http://schemas.openxmlformats.org/drawingml/2006/chartDrawing">
    <cdr:from>
      <cdr:x>0.31613</cdr:x>
      <cdr:y>0.09341</cdr:y>
    </cdr:from>
    <cdr:to>
      <cdr:x>0.31613</cdr:x>
      <cdr:y>0.13344</cdr:y>
    </cdr:to>
    <cdr:cxnSp macro="">
      <cdr:nvCxnSpPr>
        <cdr:cNvPr id="15" name="Прямая со стрелкой 14">
          <a:extLst xmlns:a="http://schemas.openxmlformats.org/drawingml/2006/main">
            <a:ext uri="{FF2B5EF4-FFF2-40B4-BE49-F238E27FC236}">
              <a16:creationId xmlns:a16="http://schemas.microsoft.com/office/drawing/2014/main" id="{B68230F6-F529-418B-BBEA-E06504D150B5}"/>
            </a:ext>
          </a:extLst>
        </cdr:cNvPr>
        <cdr:cNvCxnSpPr/>
      </cdr:nvCxnSpPr>
      <cdr:spPr>
        <a:xfrm xmlns:a="http://schemas.openxmlformats.org/drawingml/2006/main" flipV="1">
          <a:off x="1043845" y="478297"/>
          <a:ext cx="0" cy="204991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0.40738</cdr:x>
      <cdr:y>0.06697</cdr:y>
    </cdr:from>
    <cdr:to>
      <cdr:x>0.42287</cdr:x>
      <cdr:y>0.11977</cdr:y>
    </cdr:to>
    <cdr:cxnSp macro="">
      <cdr:nvCxnSpPr>
        <cdr:cNvPr id="17" name="Прямая со стрелкой 16">
          <a:extLst xmlns:a="http://schemas.openxmlformats.org/drawingml/2006/main">
            <a:ext uri="{FF2B5EF4-FFF2-40B4-BE49-F238E27FC236}">
              <a16:creationId xmlns:a16="http://schemas.microsoft.com/office/drawing/2014/main" id="{F2A0EFCC-B001-454B-99DE-7A10CFCD7054}"/>
            </a:ext>
          </a:extLst>
        </cdr:cNvPr>
        <cdr:cNvCxnSpPr/>
      </cdr:nvCxnSpPr>
      <cdr:spPr>
        <a:xfrm xmlns:a="http://schemas.openxmlformats.org/drawingml/2006/main" flipH="1" flipV="1">
          <a:off x="1345156" y="342905"/>
          <a:ext cx="51147" cy="270357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0.29483</cdr:x>
      <cdr:y>0.03619</cdr:y>
    </cdr:from>
    <cdr:to>
      <cdr:x>0.49558</cdr:x>
      <cdr:y>0.08527</cdr:y>
    </cdr:to>
    <cdr:sp macro="" textlink="">
      <cdr:nvSpPr>
        <cdr:cNvPr id="19" name="TextBox 1">
          <a:extLst xmlns:a="http://schemas.openxmlformats.org/drawingml/2006/main">
            <a:ext uri="{FF2B5EF4-FFF2-40B4-BE49-F238E27FC236}">
              <a16:creationId xmlns:a16="http://schemas.microsoft.com/office/drawing/2014/main" id="{7AE9A1F1-4B68-4C5A-AA81-08977246ECF4}"/>
            </a:ext>
          </a:extLst>
        </cdr:cNvPr>
        <cdr:cNvSpPr txBox="1"/>
      </cdr:nvSpPr>
      <cdr:spPr>
        <a:xfrm xmlns:a="http://schemas.openxmlformats.org/drawingml/2006/main">
          <a:off x="987640" y="185737"/>
          <a:ext cx="672484" cy="25183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 b="1" i="0" u="none" strike="noStrike" kern="1200" baseline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r>
            <a:rPr lang="ru-RU" dirty="0"/>
            <a:t>1,86%</a:t>
          </a:r>
          <a:endParaRPr lang="en-US" dirty="0"/>
        </a:p>
      </cdr:txBody>
    </cdr:sp>
  </cdr:relSizeAnchor>
  <cdr:relSizeAnchor xmlns:cdr="http://schemas.openxmlformats.org/drawingml/2006/chartDrawing">
    <cdr:from>
      <cdr:x>0.48502</cdr:x>
      <cdr:y>0.06868</cdr:y>
    </cdr:from>
    <cdr:to>
      <cdr:x>0.52831</cdr:x>
      <cdr:y>0.1126</cdr:y>
    </cdr:to>
    <cdr:cxnSp macro="">
      <cdr:nvCxnSpPr>
        <cdr:cNvPr id="20" name="Прямая со стрелкой 19">
          <a:extLst xmlns:a="http://schemas.openxmlformats.org/drawingml/2006/main">
            <a:ext uri="{FF2B5EF4-FFF2-40B4-BE49-F238E27FC236}">
              <a16:creationId xmlns:a16="http://schemas.microsoft.com/office/drawing/2014/main" id="{1BD25D21-3AB3-49F8-8342-813C01ED4FA7}"/>
            </a:ext>
          </a:extLst>
        </cdr:cNvPr>
        <cdr:cNvCxnSpPr/>
      </cdr:nvCxnSpPr>
      <cdr:spPr>
        <a:xfrm xmlns:a="http://schemas.openxmlformats.org/drawingml/2006/main" flipV="1">
          <a:off x="1601511" y="351693"/>
          <a:ext cx="142943" cy="224865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0.46657</cdr:x>
      <cdr:y>0.03128</cdr:y>
    </cdr:from>
    <cdr:to>
      <cdr:x>0.66733</cdr:x>
      <cdr:y>0.08035</cdr:y>
    </cdr:to>
    <cdr:sp macro="" textlink="">
      <cdr:nvSpPr>
        <cdr:cNvPr id="23" name="TextBox 1">
          <a:extLst xmlns:a="http://schemas.openxmlformats.org/drawingml/2006/main">
            <a:ext uri="{FF2B5EF4-FFF2-40B4-BE49-F238E27FC236}">
              <a16:creationId xmlns:a16="http://schemas.microsoft.com/office/drawing/2014/main" id="{41C6AF34-A2B4-4B6D-AEE2-E82F61F28BDC}"/>
            </a:ext>
          </a:extLst>
        </cdr:cNvPr>
        <cdr:cNvSpPr txBox="1"/>
      </cdr:nvSpPr>
      <cdr:spPr>
        <a:xfrm xmlns:a="http://schemas.openxmlformats.org/drawingml/2006/main">
          <a:off x="1540589" y="160188"/>
          <a:ext cx="662899" cy="251258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 b="1" i="0" u="none" strike="noStrike" kern="1200" baseline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r>
            <a:rPr lang="ru-RU" dirty="0"/>
            <a:t>2,43%</a:t>
          </a:r>
          <a:endParaRPr lang="en-US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B4630050-4D54-4491-AB6E-F904C249320B}" type="datetimeFigureOut">
              <a:rPr lang="en-US" smtClean="0"/>
              <a:pPr/>
              <a:t>6/30/2021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2538"/>
            <a:ext cx="450691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355BF3FB-9315-4CD9-89A1-65550D00E5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483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5BF3FB-9315-4CD9-89A1-65550D00E58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208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C3EB7-15C7-42AD-A7C3-78E43FFF7105}" type="datetime1">
              <a:rPr lang="en-US" smtClean="0"/>
              <a:pPr/>
              <a:t>6/30/2021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78432-C4C0-4A0C-B318-35DB74F786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34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B6A4-72CE-45E3-AEF7-CDB6FC65E6B2}" type="datetime1">
              <a:rPr lang="en-US" smtClean="0"/>
              <a:pPr/>
              <a:t>6/30/2021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78432-C4C0-4A0C-B318-35DB74F786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153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3512C-D33D-42E1-81C0-B8E0ECB15761}" type="datetime1">
              <a:rPr lang="en-US" smtClean="0"/>
              <a:pPr/>
              <a:t>6/30/2021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78432-C4C0-4A0C-B318-35DB74F786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630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A2E7D-B07B-4269-A2DF-1E0E5D51B192}" type="datetime1">
              <a:rPr lang="en-US" smtClean="0"/>
              <a:pPr/>
              <a:t>6/30/2021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78432-C4C0-4A0C-B318-35DB74F786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547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5C80-5330-4D76-BEE1-CA7BCD8752FB}" type="datetime1">
              <a:rPr lang="en-US" smtClean="0"/>
              <a:pPr/>
              <a:t>6/30/2021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78432-C4C0-4A0C-B318-35DB74F786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355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620B-1F45-4D05-B97D-D4E5FC65C5EC}" type="datetime1">
              <a:rPr lang="en-US" smtClean="0"/>
              <a:pPr/>
              <a:t>6/30/2021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78432-C4C0-4A0C-B318-35DB74F786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318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C3211-9821-4479-8CCA-26F6CFF01FF2}" type="datetime1">
              <a:rPr lang="en-US" smtClean="0"/>
              <a:pPr/>
              <a:t>6/30/2021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78432-C4C0-4A0C-B318-35DB74F786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172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948C-2251-4699-AECC-E1FC834ED11B}" type="datetime1">
              <a:rPr lang="en-US" smtClean="0"/>
              <a:pPr/>
              <a:t>6/30/2021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78432-C4C0-4A0C-B318-35DB74F786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36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5314B-2672-47AA-8FB9-DC03026587E3}" type="datetime1">
              <a:rPr lang="en-US" smtClean="0"/>
              <a:pPr/>
              <a:t>6/30/2021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78432-C4C0-4A0C-B318-35DB74F786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135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44C9A-C61D-4FDA-9775-F208990624A0}" type="datetime1">
              <a:rPr lang="en-US" smtClean="0"/>
              <a:pPr/>
              <a:t>6/30/2021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78432-C4C0-4A0C-B318-35DB74F786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864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B52F5-92CE-4DAD-918D-9894C4F7C267}" type="datetime1">
              <a:rPr lang="en-US" smtClean="0"/>
              <a:pPr/>
              <a:t>6/30/2021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78432-C4C0-4A0C-B318-35DB74F786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362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136AD-9FB7-43E0-A5F0-E582A2F15E4A}" type="datetime1">
              <a:rPr lang="en-US" smtClean="0"/>
              <a:pPr/>
              <a:t>6/30/2021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78432-C4C0-4A0C-B318-35DB74F786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877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75D8D184-16BD-4456-A654-2F1477BF549E}"/>
              </a:ext>
            </a:extLst>
          </p:cNvPr>
          <p:cNvSpPr/>
          <p:nvPr/>
        </p:nvSpPr>
        <p:spPr>
          <a:xfrm>
            <a:off x="-1" y="-14887"/>
            <a:ext cx="9159073" cy="84837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CAC7D96-C27D-4248-9093-20C596E4E01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1993" y="0"/>
            <a:ext cx="834357" cy="80560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67926DF-2B36-4394-AFB4-50ACEC34BFA5}"/>
              </a:ext>
            </a:extLst>
          </p:cNvPr>
          <p:cNvSpPr txBox="1"/>
          <p:nvPr/>
        </p:nvSpPr>
        <p:spPr>
          <a:xfrm>
            <a:off x="110266" y="301594"/>
            <a:ext cx="9144001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по инвестициям и капитальным ремонтам 2021 год</a:t>
            </a:r>
          </a:p>
        </p:txBody>
      </p:sp>
      <p:sp>
        <p:nvSpPr>
          <p:cNvPr id="11" name="Номер слайда 1">
            <a:extLst>
              <a:ext uri="{FF2B5EF4-FFF2-40B4-BE49-F238E27FC236}">
                <a16:creationId xmlns:a16="http://schemas.microsoft.com/office/drawing/2014/main" id="{DAC8D111-E995-4119-B041-7F9956A2C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79478432-C4C0-4A0C-B318-35DB74F78614}" type="slidenum">
              <a:rPr lang="en-US" smtClean="0"/>
              <a:t>1</a:t>
            </a:fld>
            <a:endParaRPr lang="en-US"/>
          </a:p>
        </p:txBody>
      </p:sp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0549B0E9-5CF6-4127-ACD5-2D287518D0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8998941"/>
              </p:ext>
            </p:extLst>
          </p:nvPr>
        </p:nvGraphicFramePr>
        <p:xfrm>
          <a:off x="-1" y="1018184"/>
          <a:ext cx="5842051" cy="3140668"/>
        </p:xfrm>
        <a:graphic>
          <a:graphicData uri="http://schemas.openxmlformats.org/drawingml/2006/table">
            <a:tbl>
              <a:tblPr/>
              <a:tblGrid>
                <a:gridCol w="415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301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0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64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76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п/п</a:t>
                      </a:r>
                    </a:p>
                  </a:txBody>
                  <a:tcPr marL="6496" marR="6496" marT="6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предприятий/ видов услуг/проектов</a:t>
                      </a:r>
                    </a:p>
                  </a:txBody>
                  <a:tcPr marL="6496" marR="6496" marT="6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2021 год</a:t>
                      </a:r>
                    </a:p>
                  </a:txBody>
                  <a:tcPr marL="84426" marR="84426" marT="42216" marB="4221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71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96" marR="6496" marT="6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96" marR="6496" marT="6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млн.тг с НДС </a:t>
                      </a:r>
                    </a:p>
                  </a:txBody>
                  <a:tcPr marL="6496" marR="6496" marT="6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496" marR="6496" marT="6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237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96" marR="6496" marT="6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по АО "</a:t>
                      </a:r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Жез.РЭК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", в </a:t>
                      </a:r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</a:txBody>
                  <a:tcPr marL="6496" marR="6496" marT="6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96" marR="6496" marT="6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96" marR="6496" marT="6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71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496" marR="6496" marT="6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ТРУ для частичной реконструкции ПС, ВЛ, КТП и модернизации оборудования связи</a:t>
                      </a:r>
                    </a:p>
                  </a:txBody>
                  <a:tcPr marL="6496" marR="6496" marT="6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2898</a:t>
                      </a:r>
                    </a:p>
                  </a:txBody>
                  <a:tcPr marL="6496" marR="6496" marT="6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84,34%</a:t>
                      </a:r>
                    </a:p>
                  </a:txBody>
                  <a:tcPr marL="6496" marR="6496" marT="6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237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496" marR="6496" marT="6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Приборы</a:t>
                      </a:r>
                    </a:p>
                  </a:txBody>
                  <a:tcPr marL="6496" marR="6496" marT="6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6,4</a:t>
                      </a:r>
                    </a:p>
                  </a:txBody>
                  <a:tcPr marL="6496" marR="6496" marT="6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0,18%</a:t>
                      </a:r>
                    </a:p>
                  </a:txBody>
                  <a:tcPr marL="6496" marR="6496" marT="6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237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496" marR="6496" marT="6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Проектно-изыскательские работы</a:t>
                      </a:r>
                    </a:p>
                  </a:txBody>
                  <a:tcPr marL="6496" marR="6496" marT="6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marL="6496" marR="6496" marT="6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1,25%</a:t>
                      </a:r>
                    </a:p>
                  </a:txBody>
                  <a:tcPr marL="6496" marR="6496" marT="6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304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496" marR="6496" marT="6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 гаража на 14 единиц спецтехники и большегрузного автотранспорта на территории РПБ-III г.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Жезказган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96" marR="6496" marT="6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</a:t>
                      </a:r>
                    </a:p>
                  </a:txBody>
                  <a:tcPr marL="6496" marR="6496" marT="6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3,14%</a:t>
                      </a:r>
                    </a:p>
                  </a:txBody>
                  <a:tcPr marL="6496" marR="6496" marT="6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96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496" marR="6496" marT="6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Автотранспорт, в кол-во 12 единиц.</a:t>
                      </a:r>
                    </a:p>
                  </a:txBody>
                  <a:tcPr marL="6496" marR="6496" marT="6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233</a:t>
                      </a:r>
                    </a:p>
                  </a:txBody>
                  <a:tcPr marL="6496" marR="6496" marT="6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6,78%</a:t>
                      </a:r>
                    </a:p>
                  </a:txBody>
                  <a:tcPr marL="6496" marR="6496" marT="6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237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496" marR="6496" marT="6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 помещений</a:t>
                      </a:r>
                    </a:p>
                  </a:txBody>
                  <a:tcPr marL="6496" marR="6496" marT="6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</a:p>
                  </a:txBody>
                  <a:tcPr marL="6496" marR="6496" marT="6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1,86%</a:t>
                      </a:r>
                    </a:p>
                  </a:txBody>
                  <a:tcPr marL="6496" marR="6496" marT="6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304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496" marR="6496" marT="6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Капитальный ремонт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асфальто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-бетонного покрытия части территории базы РПБ, г.Жезказган,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ф.ЦРЭС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96" marR="6496" marT="6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83,6</a:t>
                      </a:r>
                    </a:p>
                  </a:txBody>
                  <a:tcPr marL="6496" marR="6496" marT="6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2,43%</a:t>
                      </a:r>
                    </a:p>
                  </a:txBody>
                  <a:tcPr marL="6496" marR="6496" marT="6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237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96" marR="6496" marT="6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6496" marR="6496" marT="6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3436</a:t>
                      </a:r>
                    </a:p>
                  </a:txBody>
                  <a:tcPr marL="6496" marR="6496" marT="6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6496" marR="6496" marT="64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7FBBBB24-CB5E-4EB9-81B2-6797EA6915E6}"/>
              </a:ext>
            </a:extLst>
          </p:cNvPr>
          <p:cNvSpPr txBox="1"/>
          <p:nvPr/>
        </p:nvSpPr>
        <p:spPr>
          <a:xfrm>
            <a:off x="-2" y="4158852"/>
            <a:ext cx="5952204" cy="188558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15000"/>
              </a:lnSpc>
            </a:pPr>
            <a:r>
              <a:rPr lang="ru-RU" altLang="ru-KZ" sz="1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Примечание: Инвестиционная программа АО «Жез.РЭК» на 2021 год утверждена уполномоченным органом (ДКРЕМ) приказом 204-ОД от 23.11.2020 года. 28.12.2020 года. </a:t>
            </a:r>
            <a:r>
              <a:rPr lang="kk-KZ" altLang="ru-KZ" sz="1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altLang="ru-KZ" sz="1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АО «Жез.РЭК» проведены тендерные процедуры и заключены договора с потенциальными поставщиками. </a:t>
            </a:r>
          </a:p>
          <a:p>
            <a:pPr algn="just" eaLnBrk="1" hangingPunct="1">
              <a:lnSpc>
                <a:spcPct val="115000"/>
              </a:lnSpc>
            </a:pPr>
            <a:r>
              <a:rPr lang="ru-RU" altLang="ru-KZ" sz="1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лотам № 1, 2, 4, 6, 7  признан выигравшим поставщик ТОО «АБ </a:t>
            </a:r>
            <a:r>
              <a:rPr lang="ru-RU" altLang="ru-KZ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Констракшн</a:t>
            </a:r>
            <a:r>
              <a:rPr lang="ru-RU" altLang="ru-KZ" sz="1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и заключены договора на общую сумму 3 160 724 063,1 тенге. </a:t>
            </a:r>
          </a:p>
          <a:p>
            <a:pPr algn="just" eaLnBrk="1" hangingPunct="1">
              <a:lnSpc>
                <a:spcPct val="115000"/>
              </a:lnSpc>
            </a:pPr>
            <a:r>
              <a:rPr lang="ru-RU" altLang="ru-KZ" sz="1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лоту № 3  признан выигравшим поставщик ТОО </a:t>
            </a:r>
            <a:r>
              <a:rPr lang="ru-RU" altLang="ru-KZ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Оксима</a:t>
            </a:r>
            <a:r>
              <a:rPr lang="ru-RU" altLang="ru-KZ" sz="1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заключен договор на общую сумму 42 980 000 тенге.</a:t>
            </a:r>
          </a:p>
          <a:p>
            <a:pPr algn="just" eaLnBrk="1" hangingPunct="1">
              <a:lnSpc>
                <a:spcPct val="115000"/>
              </a:lnSpc>
            </a:pPr>
            <a:r>
              <a:rPr lang="ru-RU" altLang="ru-KZ" sz="1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лоту № 5 признаны выигравшими поставщики ТОО «</a:t>
            </a:r>
            <a:r>
              <a:rPr lang="ru-RU" altLang="ru-KZ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Диллерский</a:t>
            </a:r>
            <a:r>
              <a:rPr lang="ru-RU" altLang="ru-KZ" sz="1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Центр </a:t>
            </a:r>
            <a:r>
              <a:rPr lang="ru-RU" altLang="ru-KZ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Камаз</a:t>
            </a:r>
            <a:r>
              <a:rPr lang="ru-RU" altLang="ru-KZ" sz="1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», ТОО </a:t>
            </a:r>
            <a:r>
              <a:rPr lang="en-US" altLang="ru-KZ" sz="1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West line ltd</a:t>
            </a:r>
            <a:r>
              <a:rPr lang="ru-RU" altLang="ru-KZ" sz="1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Совместное Российско-Казахстанское предприятие  Алматинский Автоцентр </a:t>
            </a:r>
            <a:r>
              <a:rPr lang="ru-RU" altLang="ru-KZ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Камаз</a:t>
            </a:r>
            <a:r>
              <a:rPr lang="ru-RU" altLang="ru-KZ" sz="1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ТОО Меридиан Авто, ТОО СВС –Транс,  на общую сумму </a:t>
            </a:r>
            <a:r>
              <a:rPr lang="ru-RU" altLang="ru-KZ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232 930 831,84 тенге.</a:t>
            </a:r>
          </a:p>
        </p:txBody>
      </p:sp>
      <p:graphicFrame>
        <p:nvGraphicFramePr>
          <p:cNvPr id="13" name="Диаграмма 12">
            <a:extLst>
              <a:ext uri="{FF2B5EF4-FFF2-40B4-BE49-F238E27FC236}">
                <a16:creationId xmlns:a16="http://schemas.microsoft.com/office/drawing/2014/main" id="{6A1D42AD-B6F1-4A5A-94F9-55B15018658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73458797"/>
              </p:ext>
            </p:extLst>
          </p:nvPr>
        </p:nvGraphicFramePr>
        <p:xfrm>
          <a:off x="5842051" y="1235947"/>
          <a:ext cx="3301949" cy="5120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5A331339-4B9C-4F9E-B2F7-743F1A57594F}"/>
              </a:ext>
            </a:extLst>
          </p:cNvPr>
          <p:cNvSpPr txBox="1"/>
          <p:nvPr/>
        </p:nvSpPr>
        <p:spPr>
          <a:xfrm>
            <a:off x="7674010" y="2743201"/>
            <a:ext cx="74609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defRPr sz="1000" b="1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dirty="0"/>
              <a:t>84,34%</a:t>
            </a:r>
            <a:endParaRPr lang="en-US" dirty="0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D3546D5D-4455-45DF-AA1C-4501CCB84A97}"/>
              </a:ext>
            </a:extLst>
          </p:cNvPr>
          <p:cNvSpPr/>
          <p:nvPr/>
        </p:nvSpPr>
        <p:spPr>
          <a:xfrm>
            <a:off x="0" y="6319213"/>
            <a:ext cx="9159072" cy="38873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2691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3037</TotalTime>
  <Words>290</Words>
  <Application>Microsoft Office PowerPoint</Application>
  <PresentationFormat>Экран (4:3)</PresentationFormat>
  <Paragraphs>55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Assan ASU</dc:creator>
  <cp:lastModifiedBy>Юлия Брезина</cp:lastModifiedBy>
  <cp:revision>357</cp:revision>
  <cp:lastPrinted>2021-06-30T03:45:01Z</cp:lastPrinted>
  <dcterms:created xsi:type="dcterms:W3CDTF">2021-02-16T03:09:37Z</dcterms:created>
  <dcterms:modified xsi:type="dcterms:W3CDTF">2021-06-30T05:24:19Z</dcterms:modified>
</cp:coreProperties>
</file>